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E6292F6-4A45-4815-8100-06A479DB7E27}">
  <a:tblStyle styleId="{DE6292F6-4A45-4815-8100-06A479DB7E2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aa273b9f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aa273b9f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aa273b9f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2aa273b9f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aa273b9f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aa273b9f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56bbb314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56bbb314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aa273b9f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aa273b9f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b03aa5a8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b03aa5a8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b03aa5a8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2b03aa5a8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b03aa5a8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b03aa5a8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b03aa5a8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b03aa5a8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aa273b9f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aa273b9f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aa273b9f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aa273b9f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b03aa5a8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2b03aa5a8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9.jpg"/><Relationship Id="rId5" Type="http://schemas.openxmlformats.org/officeDocument/2006/relationships/image" Target="../media/image1.jpg"/><Relationship Id="rId6" Type="http://schemas.openxmlformats.org/officeDocument/2006/relationships/image" Target="../media/image21.jpg"/><Relationship Id="rId7" Type="http://schemas.openxmlformats.org/officeDocument/2006/relationships/image" Target="../media/image2.jp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Relationship Id="rId7" Type="http://schemas.openxmlformats.org/officeDocument/2006/relationships/image" Target="../media/image14.jpg"/><Relationship Id="rId8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523225"/>
            <a:ext cx="8520600" cy="107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50505"/>
                </a:solidFill>
                <a:highlight>
                  <a:srgbClr val="FFFFFF"/>
                </a:highlight>
              </a:rPr>
              <a:t>樂芙廚房 Lefu kitchen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932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供應國際性餐點至學校</a:t>
            </a:r>
            <a:r>
              <a:rPr lang="en-GB"/>
              <a:t> &amp; </a:t>
            </a:r>
            <a:r>
              <a:rPr lang="en-GB"/>
              <a:t>餐點服務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588" y="228600"/>
            <a:ext cx="1370824" cy="13708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4444900" y="2275900"/>
            <a:ext cx="4338300" cy="68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en-GB" sz="3130">
                <a:solidFill>
                  <a:srgbClr val="D80100"/>
                </a:solidFill>
                <a:highlight>
                  <a:srgbClr val="FFFFFF"/>
                </a:highlight>
              </a:rPr>
              <a:t>by Michel Bru</a:t>
            </a:r>
            <a:endParaRPr b="1" i="1" sz="3130">
              <a:solidFill>
                <a:srgbClr val="D80100"/>
              </a:solidFill>
              <a:highlight>
                <a:srgbClr val="FFFFFF"/>
              </a:highlight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6719700" y="4297650"/>
            <a:ext cx="2424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2022-2023</a:t>
            </a:r>
            <a:br>
              <a:rPr lang="en-GB"/>
            </a:br>
            <a:r>
              <a:rPr lang="en-GB"/>
              <a:t>滿意度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5500125" y="4221450"/>
            <a:ext cx="15249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96%</a:t>
            </a:r>
            <a:endParaRPr sz="430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200" y="3885800"/>
            <a:ext cx="2025661" cy="101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食品安全 &amp; 製程</a:t>
            </a:r>
            <a:endParaRPr sz="3020"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311700" y="1196625"/>
            <a:ext cx="8520600" cy="20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我們獲得的認證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食品安全</a:t>
            </a:r>
            <a:r>
              <a:rPr lang="en-GB"/>
              <a:t> &amp; </a:t>
            </a:r>
            <a:r>
              <a:rPr lang="en-GB"/>
              <a:t>餐飲業衛生</a:t>
            </a:r>
            <a:r>
              <a:rPr lang="en-GB"/>
              <a:t> - 2023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人類營養證書 </a:t>
            </a:r>
            <a:r>
              <a:rPr lang="en-GB"/>
              <a:t>(15h) - 2023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HACCP </a:t>
            </a:r>
            <a:r>
              <a:rPr lang="en-GB"/>
              <a:t>餐廳食品安全機制</a:t>
            </a:r>
            <a:r>
              <a:rPr lang="en-GB"/>
              <a:t> &amp; </a:t>
            </a:r>
            <a:r>
              <a:rPr lang="en-GB"/>
              <a:t>其他餐飲服務</a:t>
            </a:r>
            <a:r>
              <a:rPr lang="en-GB"/>
              <a:t> - 2023</a:t>
            </a:r>
            <a:endParaRPr/>
          </a:p>
          <a:p>
            <a:pPr indent="-3429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>
                <a:solidFill>
                  <a:srgbClr val="2D3941"/>
                </a:solidFill>
                <a:highlight>
                  <a:srgbClr val="FFFFFF"/>
                </a:highlight>
              </a:rPr>
              <a:t>純素飲食 - 健康生活方式 (4h) - 2023</a:t>
            </a:r>
            <a:endParaRPr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11700" y="3260925"/>
            <a:ext cx="6038400" cy="14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我們的製程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根據 ISO 22005 要求的食品追溯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SOP </a:t>
            </a:r>
            <a:r>
              <a:rPr lang="en-GB"/>
              <a:t>緊急應變方案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食品安全基於 </a:t>
            </a:r>
            <a:r>
              <a:rPr lang="en-GB"/>
              <a:t>GHP &amp; HACCP </a:t>
            </a:r>
            <a:r>
              <a:rPr lang="en-GB"/>
              <a:t>規範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311700" y="230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價位</a:t>
            </a:r>
            <a:endParaRPr sz="3020"/>
          </a:p>
        </p:txBody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311700" y="877600"/>
            <a:ext cx="3095400" cy="25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10 - 24 </a:t>
            </a:r>
            <a:r>
              <a:rPr lang="en-GB"/>
              <a:t>位學生</a:t>
            </a:r>
            <a:r>
              <a:rPr lang="en-GB"/>
              <a:t> : 180 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25 - 60 </a:t>
            </a:r>
            <a:r>
              <a:rPr lang="en-GB"/>
              <a:t>位學生</a:t>
            </a:r>
            <a:r>
              <a:rPr lang="en-GB"/>
              <a:t> : 160 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61</a:t>
            </a:r>
            <a:r>
              <a:rPr lang="en-GB"/>
              <a:t> - 100 位學生 : 155 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101 - 150 位學生 : 140 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151 - 200 位學生 : 130 元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201以上 : 120 元</a:t>
            </a:r>
            <a:endParaRPr/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4572000" y="230325"/>
            <a:ext cx="4260300" cy="14925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/>
              <a:t>清潔費用</a:t>
            </a:r>
            <a:br>
              <a:rPr lang="en-GB"/>
            </a:br>
            <a:br>
              <a:rPr lang="en-GB"/>
            </a:br>
            <a:r>
              <a:rPr lang="en-GB"/>
              <a:t>+ 13 元</a:t>
            </a:r>
            <a:br>
              <a:rPr lang="en-GB"/>
            </a:br>
            <a:r>
              <a:rPr lang="en-GB"/>
              <a:t>(</a:t>
            </a:r>
            <a:r>
              <a:rPr lang="en-GB"/>
              <a:t>至少</a:t>
            </a:r>
            <a:r>
              <a:rPr lang="en-GB"/>
              <a:t> 25 </a:t>
            </a:r>
            <a:r>
              <a:rPr lang="en-GB"/>
              <a:t>位學生</a:t>
            </a:r>
            <a:r>
              <a:rPr lang="en-GB"/>
              <a:t>)</a:t>
            </a:r>
            <a:endParaRPr/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4572000" y="1935250"/>
            <a:ext cx="42603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午餐型態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1 </a:t>
            </a:r>
            <a:r>
              <a:rPr lang="en-GB"/>
              <a:t>份主餐</a:t>
            </a:r>
            <a:br>
              <a:rPr lang="en-GB"/>
            </a:br>
            <a:r>
              <a:rPr lang="en-GB"/>
              <a:t>+ 1 份</a:t>
            </a:r>
            <a:r>
              <a:rPr lang="en-GB"/>
              <a:t>乳製品</a:t>
            </a:r>
            <a:r>
              <a:rPr lang="en-GB"/>
              <a:t> + 1 </a:t>
            </a:r>
            <a:r>
              <a:rPr lang="en-GB"/>
              <a:t>份點心</a:t>
            </a:r>
            <a:endParaRPr/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311700" y="3512975"/>
            <a:ext cx="40617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合約期限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至少一學年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一次簽訂兩年</a:t>
            </a:r>
            <a:r>
              <a:rPr lang="en-GB"/>
              <a:t> (享 5 </a:t>
            </a:r>
            <a:r>
              <a:rPr lang="en-GB"/>
              <a:t>元折扣</a:t>
            </a:r>
            <a:r>
              <a:rPr lang="en-GB"/>
              <a:t>)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4572000" y="3512975"/>
            <a:ext cx="42603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付款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以學期計，開學前兩週付款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提供明細及發票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type="title"/>
          </p:nvPr>
        </p:nvSpPr>
        <p:spPr>
          <a:xfrm>
            <a:off x="311700" y="193275"/>
            <a:ext cx="85206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我們的定價政策</a:t>
            </a:r>
            <a:br>
              <a:rPr lang="en-GB" sz="3020"/>
            </a:br>
            <a:r>
              <a:rPr lang="en-GB" sz="3020"/>
              <a:t>公開透明</a:t>
            </a:r>
            <a:endParaRPr sz="3020"/>
          </a:p>
        </p:txBody>
      </p:sp>
      <p:pic>
        <p:nvPicPr>
          <p:cNvPr id="157" name="Google Shape;157;p2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1200"/>
            <a:ext cx="617947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/>
          <p:nvPr/>
        </p:nvSpPr>
        <p:spPr>
          <a:xfrm>
            <a:off x="6484375" y="603375"/>
            <a:ext cx="2347800" cy="670800"/>
          </a:xfrm>
          <a:prstGeom prst="rect">
            <a:avLst/>
          </a:prstGeom>
          <a:solidFill>
            <a:srgbClr val="4CD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勞動人力</a:t>
            </a:r>
            <a:br>
              <a:rPr lang="en-GB"/>
            </a:br>
            <a:r>
              <a:rPr lang="en-GB"/>
              <a:t>學校工作人員</a:t>
            </a:r>
            <a:r>
              <a:rPr lang="en-GB"/>
              <a:t> + </a:t>
            </a:r>
            <a:r>
              <a:rPr lang="en-GB"/>
              <a:t>主廚烹飪學校餐點</a:t>
            </a:r>
            <a:endParaRPr/>
          </a:p>
        </p:txBody>
      </p:sp>
      <p:sp>
        <p:nvSpPr>
          <p:cNvPr id="159" name="Google Shape;159;p24"/>
          <p:cNvSpPr/>
          <p:nvPr/>
        </p:nvSpPr>
        <p:spPr>
          <a:xfrm>
            <a:off x="6484375" y="1337200"/>
            <a:ext cx="2347800" cy="670800"/>
          </a:xfrm>
          <a:prstGeom prst="rect">
            <a:avLst/>
          </a:prstGeom>
          <a:solidFill>
            <a:srgbClr val="5891A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原物料</a:t>
            </a:r>
            <a:br>
              <a:rPr lang="en-GB"/>
            </a:br>
            <a:r>
              <a:rPr lang="en-GB"/>
              <a:t>製作餐點的原料費用</a:t>
            </a:r>
            <a:endParaRPr/>
          </a:p>
        </p:txBody>
      </p:sp>
      <p:sp>
        <p:nvSpPr>
          <p:cNvPr id="160" name="Google Shape;160;p24"/>
          <p:cNvSpPr/>
          <p:nvPr/>
        </p:nvSpPr>
        <p:spPr>
          <a:xfrm>
            <a:off x="6484375" y="2071025"/>
            <a:ext cx="2347800" cy="670800"/>
          </a:xfrm>
          <a:prstGeom prst="rect">
            <a:avLst/>
          </a:prstGeom>
          <a:solidFill>
            <a:srgbClr val="0F45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後勤</a:t>
            </a:r>
            <a:br>
              <a:rPr lang="en-GB"/>
            </a:br>
            <a:r>
              <a:rPr lang="en-GB"/>
              <a:t>餐食配送費用</a:t>
            </a:r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6484375" y="2804850"/>
            <a:ext cx="2347800" cy="670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稅務</a:t>
            </a:r>
            <a:br>
              <a:rPr lang="en-GB"/>
            </a:br>
            <a:r>
              <a:rPr lang="en-GB"/>
              <a:t>應繳稅費</a:t>
            </a: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6484375" y="3538675"/>
            <a:ext cx="2347800" cy="670800"/>
          </a:xfrm>
          <a:prstGeom prst="rect">
            <a:avLst/>
          </a:prstGeom>
          <a:solidFill>
            <a:srgbClr val="FF6F3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投資</a:t>
            </a:r>
            <a:br>
              <a:rPr lang="en-GB"/>
            </a:br>
            <a:r>
              <a:rPr lang="en-GB"/>
              <a:t>為了提供給學校更好的服務所需的投資及升級</a:t>
            </a: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6484375" y="4272500"/>
            <a:ext cx="2347800" cy="670800"/>
          </a:xfrm>
          <a:prstGeom prst="rect">
            <a:avLst/>
          </a:prstGeom>
          <a:solidFill>
            <a:srgbClr val="00456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其他費用</a:t>
            </a:r>
            <a:br>
              <a:rPr lang="en-GB"/>
            </a:br>
            <a:r>
              <a:rPr lang="en-GB"/>
              <a:t>員工訓練</a:t>
            </a:r>
            <a:r>
              <a:rPr lang="en-GB"/>
              <a:t>, </a:t>
            </a:r>
            <a:r>
              <a:rPr lang="en-GB"/>
              <a:t>水電費用</a:t>
            </a:r>
            <a:r>
              <a:rPr lang="en-GB"/>
              <a:t>, </a:t>
            </a:r>
            <a:r>
              <a:rPr lang="en-GB"/>
              <a:t>公司利潤等等..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立即下載您的 PDF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13" y="1150000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我們的服務</a:t>
            </a:r>
            <a:endParaRPr sz="3020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4795200" cy="18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學校餐飲服務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提供健康餐點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客製化餐點服務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262900" y="523525"/>
            <a:ext cx="3569400" cy="18585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我們的餐點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一個月前提供菜單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提供營養資訊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西式 </a:t>
            </a:r>
            <a:r>
              <a:rPr lang="en-GB"/>
              <a:t>&amp; </a:t>
            </a:r>
            <a:r>
              <a:rPr lang="en-GB"/>
              <a:t>亞洲餐點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3315100"/>
            <a:ext cx="4795200" cy="15852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特色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餐點當天現做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使用新鮮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食材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挑選在地食材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5262900" y="2781400"/>
            <a:ext cx="3569400" cy="21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95959"/>
                </a:solidFill>
              </a:rPr>
              <a:t>每日例行</a:t>
            </a:r>
            <a:endParaRPr b="1"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GB" sz="1800">
                <a:solidFill>
                  <a:srgbClr val="595959"/>
                </a:solidFill>
              </a:rPr>
              <a:t>我們每日提供當天菜單及營養資訊電子郵件給家長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GB" sz="1800">
                <a:solidFill>
                  <a:srgbClr val="595959"/>
                </a:solidFill>
              </a:rPr>
              <a:t>每日當天現做餐點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GB" sz="1800">
                <a:solidFill>
                  <a:srgbClr val="595959"/>
                </a:solidFill>
              </a:rPr>
              <a:t>我們每日進行配送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899" y="2279100"/>
            <a:ext cx="2107549" cy="158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4073" l="7010" r="-7010" t="-11277"/>
          <a:stretch/>
        </p:blipFill>
        <p:spPr>
          <a:xfrm>
            <a:off x="71875" y="1546075"/>
            <a:ext cx="4593376" cy="3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5" y="74725"/>
            <a:ext cx="258408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5801" y="74725"/>
            <a:ext cx="145355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9350" y="74725"/>
            <a:ext cx="4916376" cy="491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4675" y="2571750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5525" y="3272625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5275" y="3158875"/>
            <a:ext cx="700875" cy="7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3025" y="693325"/>
            <a:ext cx="464375" cy="4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250" y="2837249"/>
            <a:ext cx="464375" cy="4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325" y="2571750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4125" y="3272625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325" y="863625"/>
            <a:ext cx="360275" cy="3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11879" l="16524" r="27891" t="20620"/>
          <a:stretch/>
        </p:blipFill>
        <p:spPr>
          <a:xfrm>
            <a:off x="3175950" y="2615550"/>
            <a:ext cx="2608134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15394" l="0" r="0" t="15290"/>
          <a:stretch/>
        </p:blipFill>
        <p:spPr>
          <a:xfrm>
            <a:off x="6300050" y="171725"/>
            <a:ext cx="2721750" cy="23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b="0" l="11047" r="0" t="0"/>
          <a:stretch/>
        </p:blipFill>
        <p:spPr>
          <a:xfrm>
            <a:off x="152400" y="152400"/>
            <a:ext cx="2817500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1278" y="152400"/>
            <a:ext cx="3167401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7">
            <a:alphaModFix/>
          </a:blip>
          <a:srcRect b="0" l="0" r="6968" t="0"/>
          <a:stretch/>
        </p:blipFill>
        <p:spPr>
          <a:xfrm>
            <a:off x="152400" y="2615550"/>
            <a:ext cx="2946821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6300" y="2631325"/>
            <a:ext cx="3167401" cy="237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0" r="36584" t="0"/>
          <a:stretch/>
        </p:blipFill>
        <p:spPr>
          <a:xfrm>
            <a:off x="4835050" y="163763"/>
            <a:ext cx="4071997" cy="481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0" l="7475" r="0" t="0"/>
          <a:stretch/>
        </p:blipFill>
        <p:spPr>
          <a:xfrm>
            <a:off x="212800" y="163775"/>
            <a:ext cx="4455977" cy="481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" name="Google Shape;107;p18"/>
          <p:cNvGraphicFramePr/>
          <p:nvPr/>
        </p:nvGraphicFramePr>
        <p:xfrm>
          <a:off x="-12" y="200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{DE6292F6-4A45-4815-8100-06A479DB7E27}</a:tableStyleId>
              </a:tblPr>
              <a:tblGrid>
                <a:gridCol w="257150"/>
                <a:gridCol w="281950"/>
                <a:gridCol w="382850"/>
                <a:gridCol w="2685825"/>
                <a:gridCol w="1637125"/>
                <a:gridCol w="946250"/>
                <a:gridCol w="1410800"/>
                <a:gridCol w="1225150"/>
              </a:tblGrid>
              <a:tr h="307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日式咖哩雞肉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綜合綠色蔬菜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香料飯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優格或起司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水果沙拉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綜合魚千層麵 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鮭魚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鱸魚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巴沙魚</a:t>
                      </a: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焗烤白花椰菜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無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優格或起司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水果沙拉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自製水餃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烤蔬菜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無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優格或起司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水果沙拉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燉扁豆與鹹豬肉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青豆與紅蘿蔔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扁豆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優格或起司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水果沙拉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自製牛肉丸子佐蘑菇醬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法式燉菜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寬扁麵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優格或起司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水果沙拉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8" name="Google Shape;108;p18"/>
          <p:cNvSpPr txBox="1"/>
          <p:nvPr/>
        </p:nvSpPr>
        <p:spPr>
          <a:xfrm>
            <a:off x="409550" y="437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20"/>
              <a:t>菜單範例</a:t>
            </a:r>
            <a:r>
              <a:rPr lang="en-GB" sz="3020">
                <a:solidFill>
                  <a:srgbClr val="000000"/>
                </a:solidFill>
              </a:rPr>
              <a:t> (</a:t>
            </a:r>
            <a:r>
              <a:rPr lang="en-GB" sz="3020"/>
              <a:t>2023年3月</a:t>
            </a:r>
            <a:r>
              <a:rPr lang="en-GB" sz="3020">
                <a:solidFill>
                  <a:srgbClr val="000000"/>
                </a:solidFill>
              </a:rPr>
              <a:t>, </a:t>
            </a:r>
            <a:r>
              <a:rPr lang="en-GB" sz="3020"/>
              <a:t>3/13當週</a:t>
            </a:r>
            <a:r>
              <a:rPr lang="en-GB" sz="3020">
                <a:solidFill>
                  <a:srgbClr val="000000"/>
                </a:solidFill>
              </a:rPr>
              <a:t>)</a:t>
            </a:r>
            <a:endParaRPr sz="3020">
              <a:solidFill>
                <a:srgbClr val="000000"/>
              </a:solidFill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262700" y="1161425"/>
            <a:ext cx="589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自製</a:t>
            </a:r>
            <a:r>
              <a:rPr lang="en-GB"/>
              <a:t>, </a:t>
            </a:r>
            <a:r>
              <a:rPr lang="en-GB"/>
              <a:t>使用最好的食材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在我們的廚房烹煮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由專業廚師掌廚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445025"/>
            <a:ext cx="282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我們的團隊</a:t>
            </a:r>
            <a:endParaRPr sz="3020"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4051901" y="337850"/>
            <a:ext cx="3881700" cy="4410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/>
              <a:t>Michel Bru,</a:t>
            </a:r>
            <a:r>
              <a:rPr lang="en-GB" sz="2000"/>
              <a:t> </a:t>
            </a:r>
            <a:r>
              <a:rPr lang="en-GB" sz="2000"/>
              <a:t>主廚 </a:t>
            </a:r>
            <a:r>
              <a:rPr lang="en-GB" sz="2000"/>
              <a:t>&amp; </a:t>
            </a:r>
            <a:r>
              <a:rPr lang="en-GB" sz="2000"/>
              <a:t>負責人</a:t>
            </a:r>
            <a:endParaRPr sz="2000"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4051901" y="2718275"/>
            <a:ext cx="3881700" cy="3987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/>
              <a:t>Yaling Lee, </a:t>
            </a:r>
            <a:r>
              <a:rPr lang="en-GB" sz="2000"/>
              <a:t>食堂經理</a:t>
            </a:r>
            <a:endParaRPr sz="2000"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0" r="6393" t="0"/>
          <a:stretch/>
        </p:blipFill>
        <p:spPr>
          <a:xfrm>
            <a:off x="4051900" y="3116975"/>
            <a:ext cx="1253450" cy="17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9942" l="33627" r="17911" t="0"/>
          <a:stretch/>
        </p:blipFill>
        <p:spPr>
          <a:xfrm>
            <a:off x="4051900" y="778850"/>
            <a:ext cx="1253451" cy="174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5305350" y="778725"/>
            <a:ext cx="2628300" cy="17463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60"/>
              <a:t>Michel Bru 是一位享有盛譽的法國廚師，主要為米其林星級餐廳工作與服務一些名人/富豪。 他的廚藝經驗超過 25 年，足跡遍及 4 個國家（法國、英國、蘇格蘭和台灣）</a:t>
            </a:r>
            <a:endParaRPr sz="266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5305350" y="3116975"/>
            <a:ext cx="2628300" cy="17463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/>
              <a:t>很榮幸能夠有機會為學校服務，我跟Michel 身邊一起工作將近五年，一路也跟Michel 學習很多。本身也很喜歡小孩跟喜歡做菜。之前學校有幾道台式餐點也是我給Michel 提供的建議及食譜：）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我們的客戶</a:t>
            </a:r>
            <a:endParaRPr sz="3020"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68250"/>
            <a:ext cx="4938300" cy="9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從2022</a:t>
            </a:r>
            <a:r>
              <a:rPr lang="en-GB"/>
              <a:t>年起，我們很榮幸成為以下學校的餐點供應商</a:t>
            </a:r>
            <a:r>
              <a:rPr lang="en-GB"/>
              <a:t> :</a:t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68600"/>
            <a:ext cx="2909649" cy="15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25" y="441850"/>
            <a:ext cx="2746023" cy="38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7275" y="441850"/>
            <a:ext cx="2746023" cy="388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4125" y="441850"/>
            <a:ext cx="2746023" cy="388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